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62" r:id="rId5"/>
    <p:sldId id="271" r:id="rId6"/>
    <p:sldId id="265" r:id="rId7"/>
    <p:sldId id="264" r:id="rId8"/>
    <p:sldId id="272" r:id="rId9"/>
    <p:sldId id="267" r:id="rId10"/>
    <p:sldId id="268" r:id="rId11"/>
    <p:sldId id="269" r:id="rId12"/>
    <p:sldId id="258" r:id="rId13"/>
  </p:sldIdLst>
  <p:sldSz cx="14630400" cy="8229600"/>
  <p:notesSz cx="8229600" cy="146304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80" d="100"/>
          <a:sy n="80" d="100"/>
        </p:scale>
        <p:origin x="-48" y="24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1F664-CA5C-4130-969F-B67827BFCB9C}" type="datetimeFigureOut">
              <a:rPr lang="zh-TW" altLang="en-US" smtClean="0"/>
              <a:t>2024/9/27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3D9D9F-BCD4-4C9D-B7CD-FFAB1303CBD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232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3" y="2045137"/>
            <a:ext cx="8116271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kern="0" spc="-122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打詐任務</a:t>
            </a:r>
            <a:r>
              <a:rPr lang="en-US" sz="6100" kern="0" spc="-122" smtClean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：</a:t>
            </a:r>
          </a:p>
          <a:p>
            <a:pPr marL="0" indent="0">
              <a:lnSpc>
                <a:spcPts val="7650"/>
              </a:lnSpc>
              <a:buNone/>
            </a:pPr>
            <a:r>
              <a:rPr lang="en-US" sz="6100" kern="0" spc="-122" smtClean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LINE </a:t>
            </a:r>
            <a:r>
              <a:rPr lang="en-US" sz="6100" kern="0" spc="-122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BOT 智慧防詐平台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434721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783342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/>
          <p:cNvSpPr/>
          <p:nvPr/>
        </p:nvSpPr>
        <p:spPr>
          <a:xfrm>
            <a:off x="11177366" y="7187136"/>
            <a:ext cx="2800749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50"/>
              </a:lnSpc>
            </a:pPr>
            <a:r>
              <a:rPr lang="zh-TW" altLang="en-US" smtClean="0"/>
              <a:t>簡報日期</a:t>
            </a:r>
            <a:r>
              <a:rPr lang="en-US" altLang="zh-TW" smtClean="0"/>
              <a:t>:2024</a:t>
            </a:r>
            <a:r>
              <a:rPr lang="zh-TW" altLang="en-US" smtClean="0"/>
              <a:t>年</a:t>
            </a:r>
            <a:r>
              <a:rPr lang="en-US" altLang="zh-TW" smtClean="0"/>
              <a:t>9</a:t>
            </a:r>
            <a:r>
              <a:rPr lang="zh-TW" altLang="en-US" smtClean="0"/>
              <a:t>月</a:t>
            </a:r>
            <a:r>
              <a:rPr lang="en-US" altLang="zh-TW" smtClean="0"/>
              <a:t>26</a:t>
            </a:r>
            <a:r>
              <a:rPr lang="zh-TW" altLang="en-US" smtClean="0"/>
              <a:t>日</a:t>
            </a:r>
            <a:endParaRPr lang="en-US" altLang="zh-TW" dirty="0"/>
          </a:p>
        </p:txBody>
      </p:sp>
      <p:sp>
        <p:nvSpPr>
          <p:cNvPr id="10" name="矩形 9"/>
          <p:cNvSpPr/>
          <p:nvPr/>
        </p:nvSpPr>
        <p:spPr>
          <a:xfrm>
            <a:off x="12168021" y="6847232"/>
            <a:ext cx="1944433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50"/>
              </a:lnSpc>
            </a:pPr>
            <a:r>
              <a:rPr lang="zh-TW" altLang="en-US" smtClean="0"/>
              <a:t>報告人</a:t>
            </a:r>
            <a:r>
              <a:rPr lang="en-US" altLang="zh-TW" smtClean="0"/>
              <a:t>:</a:t>
            </a:r>
            <a:r>
              <a:rPr lang="zh-TW" altLang="en-US" smtClean="0"/>
              <a:t>陳薇如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1014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短期目標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73134"/>
            <a:ext cx="4158734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向量資料庫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5815608"/>
            <a:ext cx="36648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建立高效的向量資料庫，方便模型快速搜尋和匹配相關資訊。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073134"/>
            <a:ext cx="4158734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8270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微調模型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82709" y="5815608"/>
            <a:ext cx="36648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根據使用者需求和回饋，微調模型，提升模型的準確性和效能。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073134"/>
            <a:ext cx="4158734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8075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新增文件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80759" y="5815608"/>
            <a:ext cx="36648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新增更多關於詐騙資訊的文件</a:t>
            </a:r>
            <a:r>
              <a:rPr 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例如詐騙</a:t>
            </a:r>
            <a:r>
              <a:rPr lang="zh-TW" alt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後續的處理方式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、詐騙案</a:t>
            </a:r>
            <a:r>
              <a:rPr lang="zh-TW" alt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件統計資訊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等等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，充實模型的資料庫。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843" y="852607"/>
            <a:ext cx="4608314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kern="0" spc="-73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中長期目標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54140" y="1722358"/>
            <a:ext cx="22860" cy="5654516"/>
          </a:xfrm>
          <a:prstGeom prst="roundRect">
            <a:avLst>
              <a:gd name="adj" fmla="val 359842"/>
            </a:avLst>
          </a:prstGeom>
          <a:solidFill>
            <a:srgbClr val="DA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663035" y="2151459"/>
            <a:ext cx="685443" cy="22860"/>
          </a:xfrm>
          <a:prstGeom prst="roundRect">
            <a:avLst>
              <a:gd name="adj" fmla="val 359842"/>
            </a:avLst>
          </a:prstGeom>
          <a:solidFill>
            <a:srgbClr val="DA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245245" y="1942624"/>
            <a:ext cx="440650" cy="440650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96454" y="2024658"/>
            <a:ext cx="13823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542728" y="1918097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互動式學習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42728" y="2323386"/>
            <a:ext cx="6402229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透過有趣的問卷、影片和小遊戲，提升使用者對防詐騙知識的興趣和參與度。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63035" y="3770709"/>
            <a:ext cx="685443" cy="22860"/>
          </a:xfrm>
          <a:prstGeom prst="roundRect">
            <a:avLst>
              <a:gd name="adj" fmla="val 359842"/>
            </a:avLst>
          </a:prstGeom>
          <a:solidFill>
            <a:srgbClr val="DABADD"/>
          </a:solidFill>
          <a:ln/>
        </p:spPr>
      </p:sp>
      <p:sp>
        <p:nvSpPr>
          <p:cNvPr id="11" name="Shape 8"/>
          <p:cNvSpPr/>
          <p:nvPr/>
        </p:nvSpPr>
        <p:spPr>
          <a:xfrm>
            <a:off x="6245245" y="3561874"/>
            <a:ext cx="440650" cy="440650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96454" y="3643908"/>
            <a:ext cx="13823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542728" y="3537347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自動化系統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542728" y="3942636"/>
            <a:ext cx="6402229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建立自動化系統，定期自動更新向量資料庫和模型，確保平台資料和資訊的準確性和時效性。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63035" y="5389959"/>
            <a:ext cx="685443" cy="22860"/>
          </a:xfrm>
          <a:prstGeom prst="roundRect">
            <a:avLst>
              <a:gd name="adj" fmla="val 359842"/>
            </a:avLst>
          </a:prstGeom>
          <a:solidFill>
            <a:srgbClr val="DABADD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5245" y="5181124"/>
            <a:ext cx="440650" cy="440650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96454" y="5263158"/>
            <a:ext cx="13823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542728" y="5156597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釣魚網站偵測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542728" y="5561886"/>
            <a:ext cx="6402229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開發釣魚網站偵測功能，讓使用者能夠快速識別可疑網站，避免遭受損害。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63035" y="6695837"/>
            <a:ext cx="685443" cy="22860"/>
          </a:xfrm>
          <a:prstGeom prst="roundRect">
            <a:avLst>
              <a:gd name="adj" fmla="val 359842"/>
            </a:avLst>
          </a:prstGeom>
          <a:solidFill>
            <a:srgbClr val="DABADD"/>
          </a:solidFill>
          <a:ln/>
        </p:spPr>
      </p:sp>
      <p:sp>
        <p:nvSpPr>
          <p:cNvPr id="21" name="Shape 18"/>
          <p:cNvSpPr/>
          <p:nvPr/>
        </p:nvSpPr>
        <p:spPr>
          <a:xfrm>
            <a:off x="6245245" y="6487001"/>
            <a:ext cx="440650" cy="440650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96454" y="6569035"/>
            <a:ext cx="13823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7542728" y="6462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詐騙簡訊偵測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7542728" y="6867763"/>
            <a:ext cx="6402229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開發詐騙簡訊偵測功能，讓使用者能夠辨別可疑簡訊，降低被詐騙的風險。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22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altLang="zh-TW" sz="4400" b="1" smtClean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謝謝聆聽</a:t>
            </a:r>
            <a:endParaRPr lang="en-US" altLang="zh-TW" sz="4400" smtClean="0"/>
          </a:p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0547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4072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-23526"/>
            <a:ext cx="548640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3269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簡報大綱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95682"/>
            <a:ext cx="7468553" cy="845820"/>
          </a:xfrm>
          <a:prstGeom prst="roundRect">
            <a:avLst>
              <a:gd name="adj" fmla="val 1188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8426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專題緣起與目的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837724" y="3680817"/>
            <a:ext cx="7468553" cy="845820"/>
          </a:xfrm>
          <a:prstGeom prst="roundRect">
            <a:avLst>
              <a:gd name="adj" fmla="val 1188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84659" y="39277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使用情境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837724" y="4765953"/>
            <a:ext cx="7468553" cy="845820"/>
          </a:xfrm>
          <a:prstGeom prst="roundRect">
            <a:avLst>
              <a:gd name="adj" fmla="val 1188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84659" y="5012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解決方案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837724" y="5851088"/>
            <a:ext cx="7468553" cy="845820"/>
          </a:xfrm>
          <a:prstGeom prst="roundRect">
            <a:avLst>
              <a:gd name="adj" fmla="val 1188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60980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未來展望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2356" y="658773"/>
            <a:ext cx="6939320" cy="632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kern="0" spc="-80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專題緣起：守護財產，預防犯罪</a:t>
            </a: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752356" y="1613416"/>
            <a:ext cx="7726626" cy="1141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b="1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源自於之前在地檢署的工作經驗承辦詐欺案件的經驗，</a:t>
            </a:r>
            <a:r>
              <a:rPr lang="en-US" sz="1650" b="1" kern="0" spc="-34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發現台灣每年的詐欺案件年年增長</a:t>
            </a:r>
            <a:r>
              <a:rPr lang="en-US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  <a:r>
              <a:rPr lang="zh-TW" altLang="en-US" sz="1650" b="1" kern="0" spc="-34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故本專案希望透過</a:t>
            </a:r>
            <a:r>
              <a:rPr lang="en-US" altLang="zh-TW" sz="1650" b="1" kern="0" spc="-34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LINE BOT</a:t>
            </a:r>
            <a:r>
              <a:rPr lang="zh-TW" altLang="en-US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altLang="zh-TW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利用</a:t>
            </a:r>
            <a:r>
              <a:rPr lang="zh-TW" altLang="en-US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生成式</a:t>
            </a:r>
            <a:r>
              <a:rPr lang="en-US" altLang="zh-TW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</a:t>
            </a:r>
            <a:r>
              <a:rPr lang="zh-TW" altLang="en-US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altLang="zh-TW" sz="1650" b="1" kern="0" spc="-34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協助使用者識別</a:t>
            </a:r>
            <a:r>
              <a:rPr lang="en-US" altLang="zh-TW" sz="1650" b="1" kern="0" spc="-34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、防範詐騙，並提供相關資訊和協助。</a:t>
            </a:r>
          </a:p>
          <a:p>
            <a:pPr marL="0" indent="0">
              <a:lnSpc>
                <a:spcPts val="2700"/>
              </a:lnSpc>
              <a:buNone/>
            </a:pP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483" y="2956977"/>
            <a:ext cx="6093381" cy="444174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356" y="7226737"/>
            <a:ext cx="763928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165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24124" y="156579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專題目的：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6324124" y="262878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建立友善防詐環境，守護國人財產，預防犯罪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707029" y="4395788"/>
            <a:ext cx="70856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提升防詐知識 : 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提供常見詐欺類型及防範措施的資訊，提升民眾防詐知識及自我保護能力。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707029" y="5245537"/>
            <a:ext cx="70856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建立友善防詐環境: 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提供情緒支持，打造一個安全便捷的平台，讓民眾更容易獲得防詐資訊和協助，共同打造安全的生活環境。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628078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366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1882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查詢資訊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53484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透過打字</a:t>
            </a:r>
            <a:r>
              <a:rPr lang="zh-TW" alt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或是</a:t>
            </a:r>
            <a:r>
              <a:rPr 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語音</a:t>
            </a:r>
            <a:r>
              <a:rPr lang="zh-TW" alt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傳送訊息</a:t>
            </a:r>
            <a:r>
              <a:rPr 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都可以跟聊天機器人互動</a:t>
            </a:r>
            <a:r>
              <a:rPr lang="en-US" sz="1850" b="1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並</a:t>
            </a:r>
            <a:r>
              <a:rPr lang="zh-TW" alt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告知其詢問的情境是否涉及</a:t>
            </a:r>
            <a:r>
              <a:rPr lang="en-US" sz="1850" b="1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詐騙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19684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14" y="601332"/>
            <a:ext cx="5969000" cy="1182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479" y="3592353"/>
            <a:ext cx="3344416" cy="42837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5093"/>
            <a:ext cx="5486400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676" y="3592353"/>
            <a:ext cx="3654430" cy="4510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415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6681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資料來源與模型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990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08909" y="2599253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FAQ </a:t>
            </a:r>
            <a:r>
              <a:rPr lang="en-US" sz="2200" kern="0" spc="-44" smtClean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資料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2994541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平台包含手動建立的常見問題解答資料</a:t>
            </a:r>
            <a:r>
              <a:rPr lang="zh-TW" alt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文件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提供使用者基本防詐騙資訊和知識。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4990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2843" y="2599253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裁判書資料庫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299454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透過網路爬蟲selenium 技術</a:t>
            </a:r>
            <a:r>
              <a:rPr lang="zh-TW" alt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，模擬人類上網，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收集和</a:t>
            </a:r>
            <a:r>
              <a:rPr lang="zh-TW" alt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下載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公開的裁判書資料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，建立詐欺案件的資料庫，</a:t>
            </a:r>
            <a:r>
              <a:rPr 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供模型訓練和分析使用</a:t>
            </a: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</a:p>
          <a:p>
            <a:pPr>
              <a:lnSpc>
                <a:spcPts val="3000"/>
              </a:lnSpc>
            </a:pP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08909" y="513540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AI 模型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553069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平台採用 OpenAI、FAISS、LangChain 和 RAG 等技術，建立基於語言模型的智慧防詐騙模型。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10178058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62843" y="513540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55893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Whisper 模型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55893" y="553069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透過 Whisper 模型，平台支援語音辨識功能，使用者能以語音方式與聊天機器人互動。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11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zh-TW" altLang="en-US" sz="4400"/>
              <a:t>裁判</a:t>
            </a:r>
            <a:r>
              <a:rPr lang="zh-TW" altLang="en-US" sz="4400" smtClean="0"/>
              <a:t>書系統爬蟲</a:t>
            </a:r>
            <a:endParaRPr lang="en-US" altLang="zh-TW" sz="4400" smtClean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79" y="2011679"/>
            <a:ext cx="11833516" cy="5621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11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zh-TW" altLang="en-US" sz="4400" b="1" kern="0" spc="-89" smtClean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使用技術</a:t>
            </a:r>
            <a:endParaRPr lang="en-US" altLang="zh-TW" sz="4400" b="1" kern="0" spc="-89">
              <a:solidFill>
                <a:srgbClr val="D73AD7"/>
              </a:solidFill>
              <a:latin typeface="Source Serif Pro" pitchFamily="34" charset="0"/>
              <a:ea typeface="Source Serif Pro" pitchFamily="34" charset="-122"/>
              <a:cs typeface="Source Serif Pro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44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後端技術</a:t>
            </a:r>
            <a:endParaRPr lang="en-US" sz="2200" dirty="0">
              <a:solidFill>
                <a:prstClr val="black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平台使用 Python 作為主要的開發語言，並結合 Flask </a:t>
            </a:r>
            <a:r>
              <a:rPr 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框架來建立 API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，方便 LINE </a:t>
            </a:r>
            <a:r>
              <a:rPr 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BOT 與後端系統互動。</a:t>
            </a:r>
            <a:endParaRPr lang="en-US" sz="1850" dirty="0">
              <a:solidFill>
                <a:prstClr val="black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44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使用者介面</a:t>
            </a:r>
            <a:endParaRPr lang="en-US" sz="2200" dirty="0">
              <a:solidFill>
                <a:prstClr val="black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使用者介面採用 LINE BOT，提供直觀友善的互動方式，讓使用者能輕鬆地與平台進行對話。</a:t>
            </a:r>
            <a:endParaRPr lang="en-US" sz="1850" dirty="0">
              <a:solidFill>
                <a:prstClr val="black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zh-TW" altLang="en-US" sz="2200" kern="0" spc="-44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</a:rPr>
              <a:t>模型</a:t>
            </a:r>
            <a:endParaRPr lang="en-US" sz="2200" dirty="0">
              <a:solidFill>
                <a:prstClr val="black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altLang="zh-TW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採用 OpenAI、FAISS、LangChain 和 RAG 等技術 </a:t>
            </a:r>
            <a:r>
              <a:rPr lang="zh-TW" alt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打造生成式</a:t>
            </a:r>
            <a:r>
              <a:rPr lang="en-US" altLang="zh-TW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</a:t>
            </a:r>
            <a:r>
              <a:rPr lang="zh-TW" alt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聊天機器人</a:t>
            </a:r>
            <a:r>
              <a:rPr lang="en-US" sz="1850" kern="0" spc="-38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  <a:endParaRPr lang="en-US" sz="1850" dirty="0">
              <a:solidFill>
                <a:prstClr val="black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717" y="5924962"/>
            <a:ext cx="944563" cy="938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697" y="6228676"/>
            <a:ext cx="884237" cy="1633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901" y="5510060"/>
            <a:ext cx="1238250" cy="1042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7261" y="5607690"/>
            <a:ext cx="1266825" cy="84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901" y="6699372"/>
            <a:ext cx="2701699" cy="94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79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7097" y="636984"/>
            <a:ext cx="5450681" cy="681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kern="0" spc="-86" dirty="0">
                <a:solidFill>
                  <a:srgbClr val="D73AD7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使用者需求與回饋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97097" y="1665684"/>
            <a:ext cx="7522607" cy="5928598"/>
          </a:xfrm>
          <a:prstGeom prst="roundRect">
            <a:avLst>
              <a:gd name="adj" fmla="val 1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04717" y="1673304"/>
            <a:ext cx="7507367" cy="6637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36293" y="1819870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功能需求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0293787" y="1819870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使用者回饋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6304717" y="2337078"/>
            <a:ext cx="7507367" cy="103441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36293" y="2483644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查詐電話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293787" y="2483644"/>
            <a:ext cx="3286720" cy="74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提供更多查詐電話資訊，方便使用者辨識可疑電話。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6304717" y="3371493"/>
            <a:ext cx="7507367" cy="14050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36293" y="3518059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詐欺案件處理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0293787" y="3518059"/>
            <a:ext cx="328672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提供更詳細的詐欺案件處理方式，包括追討受騙金額、銀行帳戶被凍結處理等等。</a:t>
            </a:r>
            <a:endParaRPr lang="en-US" sz="1800" dirty="0"/>
          </a:p>
        </p:txBody>
      </p:sp>
      <p:sp>
        <p:nvSpPr>
          <p:cNvPr id="14" name="Shape 11"/>
          <p:cNvSpPr/>
          <p:nvPr/>
        </p:nvSpPr>
        <p:spPr>
          <a:xfrm>
            <a:off x="6304717" y="4776549"/>
            <a:ext cx="7507367" cy="14050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36293" y="4923115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案件統計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0293787" y="4923115"/>
            <a:ext cx="328672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提供台灣地區詐欺案件數量和相關統計資訊，提升使用者對詐欺案件的認知。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6304717" y="6181606"/>
            <a:ext cx="7507367" cy="14050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36293" y="6328172"/>
            <a:ext cx="3286720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法律規定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0293787" y="6328172"/>
            <a:ext cx="328672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提供台灣處理詐欺案件的相關法律規定，讓使用者了解自身權益。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284</Words>
  <Application>Microsoft Office PowerPoint</Application>
  <PresentationFormat>自訂</PresentationFormat>
  <Paragraphs>83</Paragraphs>
  <Slides>12</Slides>
  <Notes>12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wei</cp:lastModifiedBy>
  <cp:revision>12</cp:revision>
  <dcterms:created xsi:type="dcterms:W3CDTF">2024-09-26T14:38:27Z</dcterms:created>
  <dcterms:modified xsi:type="dcterms:W3CDTF">2024-09-27T03:21:13Z</dcterms:modified>
</cp:coreProperties>
</file>